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2"/>
  </p:notesMasterIdLst>
  <p:handoutMasterIdLst>
    <p:handoutMasterId r:id="rId23"/>
  </p:handoutMasterIdLst>
  <p:sldIdLst>
    <p:sldId id="274" r:id="rId2"/>
    <p:sldId id="276" r:id="rId3"/>
    <p:sldId id="610" r:id="rId4"/>
    <p:sldId id="587" r:id="rId5"/>
    <p:sldId id="635" r:id="rId6"/>
    <p:sldId id="628" r:id="rId7"/>
    <p:sldId id="626" r:id="rId8"/>
    <p:sldId id="627" r:id="rId9"/>
    <p:sldId id="611" r:id="rId10"/>
    <p:sldId id="634" r:id="rId11"/>
    <p:sldId id="636" r:id="rId12"/>
    <p:sldId id="629" r:id="rId13"/>
    <p:sldId id="637" r:id="rId14"/>
    <p:sldId id="630" r:id="rId15"/>
    <p:sldId id="592" r:id="rId16"/>
    <p:sldId id="632" r:id="rId17"/>
    <p:sldId id="633" r:id="rId18"/>
    <p:sldId id="586" r:id="rId19"/>
    <p:sldId id="528" r:id="rId20"/>
    <p:sldId id="40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Носители на информация" id="{F8F9833F-6FC8-435C-B14B-E7C733F5219D}">
          <p14:sldIdLst>
            <p14:sldId id="610"/>
            <p14:sldId id="587"/>
            <p14:sldId id="635"/>
            <p14:sldId id="628"/>
            <p14:sldId id="626"/>
            <p14:sldId id="627"/>
          </p14:sldIdLst>
        </p14:section>
        <p14:section name="Устройства за достъп до носители на информация" id="{ECEDB838-D858-484D-A0E5-E196B3D83A58}">
          <p14:sldIdLst>
            <p14:sldId id="611"/>
            <p14:sldId id="634"/>
            <p14:sldId id="636"/>
            <p14:sldId id="629"/>
            <p14:sldId id="637"/>
            <p14:sldId id="630"/>
          </p14:sldIdLst>
        </p14:section>
        <p14:section name="Правила за работа с носители на информация" id="{FF78C96D-2705-4081-93D6-FDF89C9A3D2B}">
          <p14:sldIdLst>
            <p14:sldId id="592"/>
            <p14:sldId id="632"/>
            <p14:sldId id="633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44" autoAdjust="0"/>
    <p:restoredTop sz="94626" autoAdjust="0"/>
  </p:normalViewPr>
  <p:slideViewPr>
    <p:cSldViewPr snapToGrid="0" showGuides="1">
      <p:cViewPr varScale="1">
        <p:scale>
          <a:sx n="100" d="100"/>
          <a:sy n="100" d="100"/>
        </p:scale>
        <p:origin x="108" y="28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3.12.2023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81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86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52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34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32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87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34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12/3/2023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Видове и правила за работа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sz="4800" dirty="0"/>
              <a:t>Носители на информация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026" name="Picture 2" descr="https://uomus.edu.iq/img/depimages/newsimages/WameedMUCDepNew_2022_121419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853" y="2357058"/>
            <a:ext cx="3358294" cy="33582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Всеки носител на информация се управлява от </a:t>
            </a:r>
            <a:r>
              <a:rPr lang="bg-BG" sz="3600" b="1" dirty="0">
                <a:solidFill>
                  <a:schemeClr val="bg1"/>
                </a:solidFill>
              </a:rPr>
              <a:t>устройство за достъп</a:t>
            </a:r>
            <a:r>
              <a:rPr lang="bg-BG" sz="3600" b="1" dirty="0"/>
              <a:t> </a:t>
            </a:r>
            <a:r>
              <a:rPr lang="bg-BG" sz="3600" dirty="0"/>
              <a:t>до информацията в него</a:t>
            </a:r>
          </a:p>
          <a:p>
            <a:r>
              <a:rPr lang="bg-BG" sz="3600" dirty="0"/>
              <a:t>Всяко устройство има:</a:t>
            </a:r>
          </a:p>
          <a:p>
            <a:pPr lvl="1"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Физическо</a:t>
            </a:r>
            <a:r>
              <a:rPr lang="bg-BG" sz="3400" dirty="0"/>
              <a:t> име</a:t>
            </a:r>
          </a:p>
          <a:p>
            <a:pPr lvl="1"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Логическо</a:t>
            </a:r>
            <a:r>
              <a:rPr lang="bg-BG" sz="3400" dirty="0"/>
              <a:t> име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Устройства за достъп до НИ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082491"/>
            <a:ext cx="57340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9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>
          <a:xfrm>
            <a:off x="190405" y="1257300"/>
            <a:ext cx="11301141" cy="4608927"/>
          </a:xfrm>
        </p:spPr>
        <p:txBody>
          <a:bodyPr>
            <a:normAutofit/>
          </a:bodyPr>
          <a:lstStyle/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bg-BG" dirty="0"/>
              <a:t>Показва </a:t>
            </a:r>
            <a:r>
              <a:rPr lang="bg-BG" b="1" dirty="0"/>
              <a:t>типа</a:t>
            </a:r>
            <a:r>
              <a:rPr lang="bg-BG" dirty="0"/>
              <a:t> на конкретното устройство – </a:t>
            </a:r>
            <a:r>
              <a:rPr lang="en-US" b="1" dirty="0"/>
              <a:t>HDD</a:t>
            </a:r>
            <a:r>
              <a:rPr lang="en-US" dirty="0"/>
              <a:t>, </a:t>
            </a:r>
            <a:r>
              <a:rPr lang="en-US" b="1" dirty="0"/>
              <a:t>FDD</a:t>
            </a:r>
            <a:r>
              <a:rPr lang="bg-BG" dirty="0"/>
              <a:t>, </a:t>
            </a:r>
            <a:r>
              <a:rPr lang="en-US" b="1" dirty="0"/>
              <a:t>CD- DVD</a:t>
            </a:r>
            <a:r>
              <a:rPr lang="bg-BG" dirty="0"/>
              <a:t>, </a:t>
            </a:r>
            <a:r>
              <a:rPr lang="en-US" b="1" dirty="0"/>
              <a:t>Memory </a:t>
            </a:r>
            <a:r>
              <a:rPr lang="en-US" b="1" dirty="0" smtClean="0"/>
              <a:t>Card</a:t>
            </a:r>
            <a:endParaRPr lang="bg-BG" dirty="0"/>
          </a:p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bg-BG" dirty="0"/>
              <a:t>Отнася се до </a:t>
            </a:r>
            <a:r>
              <a:rPr lang="bg-BG" b="1" dirty="0"/>
              <a:t>хардуера</a:t>
            </a:r>
            <a:r>
              <a:rPr lang="bg-BG" dirty="0"/>
              <a:t> и </a:t>
            </a:r>
            <a:r>
              <a:rPr lang="bg-BG" b="1" dirty="0"/>
              <a:t>драйверите</a:t>
            </a:r>
            <a:r>
              <a:rPr lang="bg-BG" dirty="0"/>
              <a:t> на </a:t>
            </a:r>
            <a:r>
              <a:rPr lang="bg-BG" b="1" dirty="0"/>
              <a:t>ОС</a:t>
            </a:r>
          </a:p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bg-BG" dirty="0"/>
              <a:t>Драйверите </a:t>
            </a:r>
            <a:r>
              <a:rPr lang="bg-BG" b="1" dirty="0"/>
              <a:t>управляват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НИ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 освобождават потребителя от грижата за спецификата на </a:t>
            </a:r>
            <a:r>
              <a:rPr lang="bg-BG" dirty="0" smtClean="0"/>
              <a:t>хардуера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Физическо име на устройство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>
          <a:xfrm>
            <a:off x="190405" y="1248508"/>
            <a:ext cx="11818096" cy="545753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Файловият мениджър </a:t>
            </a:r>
            <a:r>
              <a:rPr lang="bg-BG" sz="3200" dirty="0"/>
              <a:t>използва имената на устройствата за основните информационни дейности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Обичайни логически имена: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A</a:t>
            </a:r>
            <a:r>
              <a:rPr lang="en-US" sz="3000" dirty="0" smtClean="0"/>
              <a:t>:</a:t>
            </a:r>
            <a:r>
              <a:rPr lang="bg-BG" sz="3000" dirty="0" smtClean="0"/>
              <a:t>,</a:t>
            </a:r>
            <a:r>
              <a:rPr lang="en-US" sz="3000" dirty="0" smtClean="0"/>
              <a:t> </a:t>
            </a:r>
            <a:r>
              <a:rPr lang="en-US" sz="3000" dirty="0"/>
              <a:t>B: - </a:t>
            </a:r>
            <a:r>
              <a:rPr lang="bg-BG" sz="3000" dirty="0"/>
              <a:t>за </a:t>
            </a:r>
            <a:r>
              <a:rPr lang="bg-BG" sz="3000" b="1" dirty="0"/>
              <a:t>дискети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C:, D: - </a:t>
            </a:r>
            <a:r>
              <a:rPr lang="bg-BG" sz="3000" dirty="0"/>
              <a:t>за </a:t>
            </a:r>
            <a:r>
              <a:rPr lang="bg-BG" sz="3000" b="1" dirty="0"/>
              <a:t>твърди дискове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D:, E:  -</a:t>
            </a:r>
            <a:r>
              <a:rPr lang="bg-BG" sz="3000" dirty="0"/>
              <a:t> за </a:t>
            </a:r>
            <a:r>
              <a:rPr lang="en-US" sz="3000" b="1" dirty="0"/>
              <a:t>CD</a:t>
            </a:r>
            <a:r>
              <a:rPr lang="en-US" sz="3000" dirty="0"/>
              <a:t>, </a:t>
            </a:r>
            <a:r>
              <a:rPr lang="en-US" sz="3000" b="1" dirty="0"/>
              <a:t>DVD</a:t>
            </a:r>
            <a:endParaRPr lang="bg-BG" sz="3000" b="1" dirty="0"/>
          </a:p>
          <a:p>
            <a:pPr lvl="1">
              <a:buClr>
                <a:schemeClr val="tx1"/>
              </a:buClr>
            </a:pPr>
            <a:r>
              <a:rPr lang="en-US" sz="3000" dirty="0"/>
              <a:t>D:, E:, F: - </a:t>
            </a:r>
            <a:r>
              <a:rPr lang="bg-BG" sz="3000" dirty="0"/>
              <a:t>за </a:t>
            </a:r>
            <a:r>
              <a:rPr lang="bg-BG" sz="3000" b="1" dirty="0"/>
              <a:t>флаш</a:t>
            </a:r>
            <a:r>
              <a:rPr lang="bg-BG" sz="3000" dirty="0"/>
              <a:t> и </a:t>
            </a:r>
            <a:r>
              <a:rPr lang="bg-BG" sz="3000" b="1" dirty="0"/>
              <a:t>карти памети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Физическо име на устройство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3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>
          <a:xfrm>
            <a:off x="121559" y="1350552"/>
            <a:ext cx="11906665" cy="5201066"/>
          </a:xfrm>
        </p:spPr>
        <p:txBody>
          <a:bodyPr>
            <a:normAutofit/>
          </a:bodyPr>
          <a:lstStyle/>
          <a:p>
            <a:r>
              <a:rPr lang="bg-BG" sz="3800" dirty="0"/>
              <a:t>Задава се от </a:t>
            </a:r>
            <a:r>
              <a:rPr lang="bg-BG" sz="3800" b="1" dirty="0"/>
              <a:t>ОС</a:t>
            </a:r>
          </a:p>
          <a:p>
            <a:r>
              <a:rPr lang="bg-BG" sz="3800" dirty="0"/>
              <a:t>Един физически </a:t>
            </a:r>
            <a:r>
              <a:rPr lang="bg-BG" sz="3800" b="1" dirty="0"/>
              <a:t>НИ</a:t>
            </a:r>
            <a:r>
              <a:rPr lang="bg-BG" sz="3800" dirty="0"/>
              <a:t> може да е разделен на </a:t>
            </a:r>
            <a:r>
              <a:rPr lang="bg-BG" sz="3800" b="1" dirty="0"/>
              <a:t>няколко логически дяла</a:t>
            </a:r>
            <a:r>
              <a:rPr lang="bg-BG" sz="3800" dirty="0"/>
              <a:t>, като всеки дял си има логическо име </a:t>
            </a:r>
          </a:p>
          <a:p>
            <a:r>
              <a:rPr lang="bg-BG" sz="3800" dirty="0"/>
              <a:t>Отнася се до </a:t>
            </a:r>
            <a:r>
              <a:rPr lang="bg-BG" sz="3800" b="1" dirty="0"/>
              <a:t>управлението на информацията </a:t>
            </a:r>
            <a:r>
              <a:rPr lang="bg-BG" sz="3800" dirty="0"/>
              <a:t>в папки и файлове</a:t>
            </a:r>
          </a:p>
          <a:p>
            <a:r>
              <a:rPr lang="bg-BG" sz="3800" dirty="0"/>
              <a:t>Не зависи от вида на устройството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Логическо име на устройство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91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879570" cy="882654"/>
          </a:xfrm>
        </p:spPr>
        <p:txBody>
          <a:bodyPr>
            <a:noAutofit/>
          </a:bodyPr>
          <a:lstStyle/>
          <a:p>
            <a:r>
              <a:rPr lang="bg-BG" sz="4000" dirty="0"/>
              <a:t>Физическо и логическо име на устройство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28" y="2421147"/>
            <a:ext cx="5819645" cy="3976049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483" y="2421147"/>
            <a:ext cx="5553751" cy="3115341"/>
          </a:xfrm>
          <a:prstGeom prst="rect">
            <a:avLst/>
          </a:prstGeom>
        </p:spPr>
      </p:pic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207853" y="1207454"/>
            <a:ext cx="2832196" cy="989642"/>
          </a:xfrm>
          <a:prstGeom prst="wedgeRoundRectCallout">
            <a:avLst>
              <a:gd name="adj1" fmla="val 47658"/>
              <a:gd name="adj2" fmla="val 3165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Физическо име</a:t>
            </a:r>
          </a:p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Локален диск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3828449" y="1321512"/>
            <a:ext cx="3082650" cy="710727"/>
          </a:xfrm>
          <a:prstGeom prst="wedgeRoundRectCallout">
            <a:avLst>
              <a:gd name="adj1" fmla="val -56924"/>
              <a:gd name="adj2" fmla="val 4438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Логическо име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C: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8555023" y="5737489"/>
            <a:ext cx="3225800" cy="568772"/>
          </a:xfrm>
          <a:prstGeom prst="wedgeRoundRectCallout">
            <a:avLst>
              <a:gd name="adj1" fmla="val -1786"/>
              <a:gd name="adj2" fmla="val -2270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Премахваеми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НИ.   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Закръглен правоъгълник 1"/>
          <p:cNvSpPr/>
          <p:nvPr/>
        </p:nvSpPr>
        <p:spPr bwMode="auto">
          <a:xfrm>
            <a:off x="8904764" y="3802411"/>
            <a:ext cx="3090470" cy="8382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945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71043"/>
            <a:ext cx="10961783" cy="768084"/>
          </a:xfrm>
        </p:spPr>
        <p:txBody>
          <a:bodyPr/>
          <a:lstStyle/>
          <a:p>
            <a:r>
              <a:rPr lang="bg-BG" dirty="0"/>
              <a:t>Правила за работа с НИ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7315" y="5876247"/>
            <a:ext cx="11237367" cy="675365"/>
          </a:xfrm>
        </p:spPr>
        <p:txBody>
          <a:bodyPr/>
          <a:lstStyle/>
          <a:p>
            <a:r>
              <a:rPr lang="bg-BG" sz="4000" dirty="0"/>
              <a:t>Правила за работа и хардуерни особености на НИ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30" name="Picture 6" descr="How to Eject External Hard Drive on Windows 10 – TechC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29" y="583920"/>
            <a:ext cx="6165942" cy="4120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/>
          <p:cNvSpPr>
            <a:spLocks noGrp="1"/>
          </p:cNvSpPr>
          <p:nvPr>
            <p:ph type="body" sz="quarter" idx="10"/>
          </p:nvPr>
        </p:nvSpPr>
        <p:spPr>
          <a:xfrm>
            <a:off x="415484" y="1451820"/>
            <a:ext cx="11579750" cy="39079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bg-BG" sz="3600" dirty="0" smtClean="0"/>
              <a:t>Не </a:t>
            </a:r>
            <a:r>
              <a:rPr lang="bg-BG" sz="3600" dirty="0"/>
              <a:t>поставяйте </a:t>
            </a:r>
            <a:r>
              <a:rPr lang="bg-BG" sz="3600" b="1" dirty="0"/>
              <a:t>НИ</a:t>
            </a:r>
            <a:r>
              <a:rPr lang="bg-BG" sz="3600" dirty="0"/>
              <a:t> в близост до </a:t>
            </a:r>
            <a:r>
              <a:rPr lang="bg-BG" sz="3600" b="1" dirty="0"/>
              <a:t>отоплителни уреди</a:t>
            </a:r>
          </a:p>
          <a:p>
            <a:pPr>
              <a:lnSpc>
                <a:spcPct val="120000"/>
              </a:lnSpc>
            </a:pPr>
            <a:r>
              <a:rPr lang="bg-BG" sz="3600" dirty="0"/>
              <a:t>Предпазвайте оптичните дискове от </a:t>
            </a:r>
            <a:r>
              <a:rPr lang="bg-BG" sz="3600" b="1" dirty="0"/>
              <a:t>надраскване</a:t>
            </a:r>
            <a:r>
              <a:rPr lang="bg-BG" sz="3600" dirty="0"/>
              <a:t>, </a:t>
            </a:r>
            <a:r>
              <a:rPr lang="bg-BG" sz="3600" b="1" dirty="0"/>
              <a:t>замърсяване</a:t>
            </a:r>
            <a:r>
              <a:rPr lang="bg-BG" sz="3600" dirty="0"/>
              <a:t> и </a:t>
            </a:r>
            <a:r>
              <a:rPr lang="bg-BG" sz="3600" b="1" dirty="0"/>
              <a:t>огъване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bg-BG" sz="3600" b="1" dirty="0"/>
              <a:t>Поставяйте</a:t>
            </a:r>
            <a:r>
              <a:rPr lang="bg-BG" sz="3600" dirty="0"/>
              <a:t> НИ </a:t>
            </a:r>
            <a:r>
              <a:rPr lang="bg-BG" sz="3600" b="1" dirty="0"/>
              <a:t>правилно</a:t>
            </a:r>
            <a:r>
              <a:rPr lang="bg-BG" sz="3600" dirty="0"/>
              <a:t> в устройствата за </a:t>
            </a:r>
            <a:r>
              <a:rPr lang="bg-BG" sz="3600" b="1" dirty="0"/>
              <a:t>четене</a:t>
            </a:r>
            <a:r>
              <a:rPr lang="bg-BG" sz="3600" dirty="0"/>
              <a:t>/</a:t>
            </a:r>
            <a:r>
              <a:rPr lang="bg-BG" sz="3600" b="1" dirty="0"/>
              <a:t>запис</a:t>
            </a:r>
            <a:endParaRPr lang="en-US" sz="3600" b="1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bg-BG" sz="3600" b="1" dirty="0" smtClean="0"/>
              <a:t>Проверявайте</a:t>
            </a:r>
            <a:r>
              <a:rPr lang="bg-BG" sz="3600" dirty="0" smtClean="0"/>
              <a:t> и </a:t>
            </a:r>
            <a:r>
              <a:rPr lang="bg-BG" sz="3600" b="1" dirty="0" smtClean="0"/>
              <a:t>поправяйте</a:t>
            </a:r>
            <a:r>
              <a:rPr lang="bg-BG" sz="3600" dirty="0" smtClean="0"/>
              <a:t> НИ </a:t>
            </a:r>
            <a:r>
              <a:rPr lang="bg-BG" sz="3600" dirty="0"/>
              <a:t>за грешки  в записаната </a:t>
            </a:r>
            <a:r>
              <a:rPr lang="bg-BG" sz="3600" dirty="0" smtClean="0"/>
              <a:t>информацията</a:t>
            </a:r>
            <a:endParaRPr lang="bg-BG" sz="3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Правила за работа с НИ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63" y="4729405"/>
            <a:ext cx="4237528" cy="204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4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Правила за работа с НИ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606" y="2867079"/>
            <a:ext cx="4971956" cy="30578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340" y="1845579"/>
            <a:ext cx="3037072" cy="204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Текстов контейнер 1"/>
          <p:cNvSpPr>
            <a:spLocks noGrp="1"/>
          </p:cNvSpPr>
          <p:nvPr>
            <p:ph type="body" sz="quarter" idx="10"/>
          </p:nvPr>
        </p:nvSpPr>
        <p:spPr>
          <a:xfrm>
            <a:off x="302944" y="1238838"/>
            <a:ext cx="7954791" cy="211212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600" dirty="0"/>
              <a:t>Изваждайте премахваемите НИ с </a:t>
            </a:r>
            <a:r>
              <a:rPr lang="bg-BG" sz="3600" b="1" dirty="0"/>
              <a:t>предварителна команда </a:t>
            </a:r>
            <a:r>
              <a:rPr lang="bg-BG" sz="3600" dirty="0"/>
              <a:t>към ОС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480691" y="5601795"/>
            <a:ext cx="2231949" cy="1104246"/>
          </a:xfrm>
          <a:prstGeom prst="wedgeRoundRectCallout">
            <a:avLst>
              <a:gd name="adj1" fmla="val 204957"/>
              <a:gd name="adj2" fmla="val -1031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Изберете носителя</a:t>
            </a:r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285117" y="2800132"/>
            <a:ext cx="2878553" cy="1630538"/>
          </a:xfrm>
          <a:prstGeom prst="wedgeRoundRectCallout">
            <a:avLst>
              <a:gd name="adj1" fmla="val 169524"/>
              <a:gd name="adj2" fmla="val 142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контекстното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меню изберете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Извади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8529340" y="4568396"/>
            <a:ext cx="3056200" cy="1828800"/>
          </a:xfrm>
          <a:prstGeom prst="wedgeRoundRectCallout">
            <a:avLst>
              <a:gd name="adj1" fmla="val -19094"/>
              <a:gd name="adj2" fmla="val -894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укажете от лентата с 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програмите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фонов режим</a:t>
            </a:r>
          </a:p>
        </p:txBody>
      </p:sp>
    </p:spTree>
    <p:extLst>
      <p:ext uri="{BB962C8B-B14F-4D97-AF65-F5344CB8AC3E}">
        <p14:creationId xmlns:p14="http://schemas.microsoft.com/office/powerpoint/2010/main" val="252032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91" y="1392240"/>
            <a:ext cx="10035256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309323" y="3072997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Носител на информация</a:t>
            </a:r>
            <a:r>
              <a:rPr lang="bg-BG" sz="3000" dirty="0">
                <a:solidFill>
                  <a:schemeClr val="bg2"/>
                </a:solidFill>
              </a:rPr>
              <a:t> – служи за трайно съхраняване на информация 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3000" dirty="0">
                <a:solidFill>
                  <a:schemeClr val="bg2"/>
                </a:solidFill>
              </a:rPr>
              <a:t>Видове</a:t>
            </a:r>
            <a:r>
              <a:rPr lang="bg-BG" sz="3000" b="1" dirty="0">
                <a:solidFill>
                  <a:schemeClr val="bg2"/>
                </a:solidFill>
              </a:rPr>
              <a:t> </a:t>
            </a:r>
            <a:r>
              <a:rPr lang="bg-BG" sz="3000" dirty="0">
                <a:solidFill>
                  <a:schemeClr val="bg2"/>
                </a:solidFill>
              </a:rPr>
              <a:t>– </a:t>
            </a:r>
            <a:r>
              <a:rPr lang="en-US" sz="3000" b="1" dirty="0">
                <a:solidFill>
                  <a:schemeClr val="bg2"/>
                </a:solidFill>
              </a:rPr>
              <a:t>HDD</a:t>
            </a:r>
            <a:r>
              <a:rPr lang="en-US" sz="3000" dirty="0">
                <a:solidFill>
                  <a:schemeClr val="bg2"/>
                </a:solidFill>
              </a:rPr>
              <a:t>,  </a:t>
            </a:r>
            <a:r>
              <a:rPr lang="en-US" sz="3000" b="1" dirty="0">
                <a:solidFill>
                  <a:schemeClr val="bg2"/>
                </a:solidFill>
              </a:rPr>
              <a:t>SSD</a:t>
            </a:r>
            <a:r>
              <a:rPr lang="en-US" sz="3000" dirty="0">
                <a:solidFill>
                  <a:schemeClr val="bg2"/>
                </a:solidFill>
              </a:rPr>
              <a:t>, </a:t>
            </a:r>
            <a:r>
              <a:rPr lang="en-US" sz="3000" b="1" dirty="0">
                <a:solidFill>
                  <a:schemeClr val="bg2"/>
                </a:solidFill>
              </a:rPr>
              <a:t>CD</a:t>
            </a:r>
            <a:r>
              <a:rPr lang="en-US" sz="3000" dirty="0">
                <a:solidFill>
                  <a:schemeClr val="bg2"/>
                </a:solidFill>
              </a:rPr>
              <a:t>, </a:t>
            </a:r>
            <a:r>
              <a:rPr lang="en-US" sz="3000" b="1" dirty="0">
                <a:solidFill>
                  <a:schemeClr val="bg2"/>
                </a:solidFill>
              </a:rPr>
              <a:t>DVD</a:t>
            </a:r>
            <a:r>
              <a:rPr lang="en-US" sz="3000" dirty="0">
                <a:solidFill>
                  <a:schemeClr val="bg2"/>
                </a:solidFill>
              </a:rPr>
              <a:t>, </a:t>
            </a:r>
            <a:r>
              <a:rPr lang="bg-BG" sz="3000" b="1" dirty="0">
                <a:solidFill>
                  <a:schemeClr val="bg2"/>
                </a:solidFill>
              </a:rPr>
              <a:t>флаш</a:t>
            </a:r>
            <a:r>
              <a:rPr lang="bg-BG" sz="3000" dirty="0">
                <a:solidFill>
                  <a:schemeClr val="bg2"/>
                </a:solidFill>
              </a:rPr>
              <a:t> и </a:t>
            </a:r>
            <a:r>
              <a:rPr lang="bg-BG" sz="3000" b="1" dirty="0">
                <a:solidFill>
                  <a:schemeClr val="bg2"/>
                </a:solidFill>
              </a:rPr>
              <a:t>карта памет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3000" dirty="0">
                <a:solidFill>
                  <a:schemeClr val="bg2"/>
                </a:solidFill>
              </a:rPr>
              <a:t>Всеки НИ има </a:t>
            </a: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физическо</a:t>
            </a:r>
            <a:r>
              <a:rPr lang="bg-BG" sz="3000" dirty="0">
                <a:solidFill>
                  <a:schemeClr val="bg2"/>
                </a:solidFill>
              </a:rPr>
              <a:t>  и </a:t>
            </a: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логическо</a:t>
            </a:r>
            <a:r>
              <a:rPr lang="bg-BG" sz="3000" dirty="0">
                <a:solidFill>
                  <a:schemeClr val="bg2"/>
                </a:solidFill>
              </a:rPr>
              <a:t> име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3000" dirty="0">
                <a:solidFill>
                  <a:schemeClr val="bg2"/>
                </a:solidFill>
              </a:rPr>
              <a:t> Правила за работа с НИ:</a:t>
            </a:r>
          </a:p>
          <a:p>
            <a:pPr lvl="1">
              <a:lnSpc>
                <a:spcPct val="110000"/>
              </a:lnSpc>
              <a:spcAft>
                <a:spcPts val="0"/>
              </a:spcAft>
              <a:buClr>
                <a:schemeClr val="bg2"/>
              </a:buClr>
            </a:pPr>
            <a:r>
              <a:rPr lang="bg-BG" sz="2900" dirty="0">
                <a:solidFill>
                  <a:schemeClr val="bg2"/>
                </a:solidFill>
              </a:rPr>
              <a:t>Правилно </a:t>
            </a:r>
            <a:r>
              <a:rPr lang="bg-BG" sz="2900" b="1" dirty="0">
                <a:solidFill>
                  <a:schemeClr val="bg2"/>
                </a:solidFill>
              </a:rPr>
              <a:t>поставяне</a:t>
            </a:r>
            <a:r>
              <a:rPr lang="bg-BG" sz="2900" dirty="0">
                <a:solidFill>
                  <a:schemeClr val="bg2"/>
                </a:solidFill>
              </a:rPr>
              <a:t>/</a:t>
            </a:r>
            <a:r>
              <a:rPr lang="bg-BG" sz="2900" b="1" dirty="0">
                <a:solidFill>
                  <a:schemeClr val="bg2"/>
                </a:solidFill>
              </a:rPr>
              <a:t>изваждане</a:t>
            </a:r>
          </a:p>
          <a:p>
            <a:pPr lvl="1">
              <a:lnSpc>
                <a:spcPct val="110000"/>
              </a:lnSpc>
              <a:spcAft>
                <a:spcPts val="0"/>
              </a:spcAft>
              <a:buClr>
                <a:schemeClr val="bg2"/>
              </a:buClr>
            </a:pPr>
            <a:r>
              <a:rPr lang="bg-BG" sz="2900" dirty="0">
                <a:solidFill>
                  <a:schemeClr val="bg2"/>
                </a:solidFill>
              </a:rPr>
              <a:t>Предпазване от отоплителни уреди за </a:t>
            </a:r>
            <a:r>
              <a:rPr lang="en-US" sz="2900" b="1" dirty="0">
                <a:solidFill>
                  <a:schemeClr val="bg2"/>
                </a:solidFill>
              </a:rPr>
              <a:t>CD</a:t>
            </a:r>
            <a:r>
              <a:rPr lang="en-US" sz="2900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и </a:t>
            </a:r>
            <a:r>
              <a:rPr lang="en-US" sz="2900" b="1" dirty="0">
                <a:solidFill>
                  <a:schemeClr val="bg2"/>
                </a:solidFill>
              </a:rPr>
              <a:t>DVD</a:t>
            </a:r>
            <a:r>
              <a:rPr lang="bg-BG" sz="2900" dirty="0">
                <a:solidFill>
                  <a:schemeClr val="bg2"/>
                </a:solidFill>
              </a:rPr>
              <a:t> </a:t>
            </a:r>
          </a:p>
          <a:p>
            <a:pPr lvl="1">
              <a:lnSpc>
                <a:spcPct val="110000"/>
              </a:lnSpc>
              <a:spcAft>
                <a:spcPts val="0"/>
              </a:spcAft>
              <a:buClr>
                <a:schemeClr val="bg2"/>
              </a:buClr>
            </a:pPr>
            <a:r>
              <a:rPr lang="bg-BG" sz="2900" dirty="0">
                <a:solidFill>
                  <a:schemeClr val="bg2"/>
                </a:solidFill>
              </a:rPr>
              <a:t>Предпазване от магнитни полета за </a:t>
            </a:r>
            <a:r>
              <a:rPr lang="en-US" sz="2900" b="1" dirty="0">
                <a:solidFill>
                  <a:schemeClr val="bg2"/>
                </a:solidFill>
              </a:rPr>
              <a:t>HDD</a:t>
            </a:r>
            <a:r>
              <a:rPr lang="en-US" sz="2900" dirty="0">
                <a:solidFill>
                  <a:schemeClr val="bg2"/>
                </a:solidFill>
              </a:rPr>
              <a:t>, </a:t>
            </a:r>
            <a:r>
              <a:rPr lang="en-US" sz="2900" b="1" dirty="0">
                <a:solidFill>
                  <a:schemeClr val="bg2"/>
                </a:solidFill>
              </a:rPr>
              <a:t>FDD</a:t>
            </a:r>
            <a:r>
              <a:rPr lang="en-US" sz="2900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и</a:t>
            </a:r>
            <a:r>
              <a:rPr lang="en-US" sz="2900" dirty="0">
                <a:solidFill>
                  <a:schemeClr val="bg2"/>
                </a:solidFill>
              </a:rPr>
              <a:t> </a:t>
            </a:r>
            <a:r>
              <a:rPr lang="en-US" sz="2900" b="1" dirty="0">
                <a:solidFill>
                  <a:schemeClr val="bg2"/>
                </a:solidFill>
              </a:rPr>
              <a:t>SSD</a:t>
            </a:r>
            <a:endParaRPr lang="bg-BG" sz="29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4"/>
            <a:ext cx="8735524" cy="533443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Носител на информация </a:t>
            </a:r>
            <a:r>
              <a:rPr lang="bg-BG" sz="3400" dirty="0"/>
              <a:t>(</a:t>
            </a:r>
            <a:r>
              <a:rPr lang="bg-BG" sz="3400" b="1" dirty="0"/>
              <a:t>НИ</a:t>
            </a:r>
            <a:r>
              <a:rPr lang="bg-BG" sz="3400" dirty="0"/>
              <a:t>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bg-BG" sz="3400" dirty="0"/>
              <a:t>Най-често използвани НИ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͏͏</a:t>
            </a:r>
            <a:r>
              <a:rPr lang="bg-BG" sz="3400" b="1" dirty="0"/>
              <a:t>Устройства за достъп</a:t>
            </a:r>
            <a:r>
              <a:rPr lang="bg-BG" sz="3400" dirty="0"/>
              <a:t> до </a:t>
            </a:r>
            <a:r>
              <a:rPr lang="bg-BG" sz="3400" b="1" dirty="0"/>
              <a:t>НИ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͏͏͏</a:t>
            </a:r>
            <a:r>
              <a:rPr lang="bg-BG" sz="3400" b="1" dirty="0"/>
              <a:t>Логическо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и </a:t>
            </a:r>
            <a:r>
              <a:rPr lang="bg-BG" sz="3400" b="1" dirty="0"/>
              <a:t>физическо име </a:t>
            </a:r>
            <a:r>
              <a:rPr lang="bg-BG" sz="3400" dirty="0"/>
              <a:t>на НИ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400" b="1" dirty="0"/>
              <a:t>Правила</a:t>
            </a:r>
            <a:r>
              <a:rPr lang="bg-BG" sz="3400" dirty="0"/>
              <a:t> за работа с </a:t>
            </a:r>
            <a:r>
              <a:rPr lang="bg-BG" sz="3400" b="1" dirty="0"/>
              <a:t>НИ</a:t>
            </a:r>
            <a:r>
              <a:rPr lang="bg-BG" sz="3400" dirty="0"/>
              <a:t>͏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bg-BG" sz="5400" dirty="0"/>
              <a:t>Носители на информация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en-US" sz="4000" dirty="0"/>
              <a:t>HDD, SSD, CD, DVD, </a:t>
            </a:r>
            <a:r>
              <a:rPr lang="bg-BG" sz="4000" dirty="0"/>
              <a:t>Флаш памет, Карта памет</a:t>
            </a:r>
          </a:p>
        </p:txBody>
      </p:sp>
      <p:pic>
        <p:nvPicPr>
          <p:cNvPr id="2050" name="Picture 2" descr="https://uomus.edu.iq/img/depimages/newsimages/WameedMUCDepNew_2022_121419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94" y="518524"/>
            <a:ext cx="4044611" cy="4044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3178" y="1300231"/>
            <a:ext cx="9747645" cy="5285207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Носител на информация </a:t>
            </a:r>
            <a:r>
              <a:rPr lang="bg-BG" sz="3400" dirty="0"/>
              <a:t>(</a:t>
            </a:r>
            <a:r>
              <a:rPr lang="en-US" sz="3400" b="1" dirty="0"/>
              <a:t>Data Storage</a:t>
            </a:r>
            <a:r>
              <a:rPr lang="bg-BG" sz="3400" dirty="0"/>
              <a:t>)</a:t>
            </a:r>
            <a:r>
              <a:rPr lang="en-US" sz="3400" dirty="0"/>
              <a:t> – </a:t>
            </a:r>
            <a:r>
              <a:rPr lang="bg-BG" sz="3400" dirty="0"/>
              <a:t>средство за трайно съхраняване на информация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Служи за: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Съхраняване</a:t>
            </a:r>
            <a:r>
              <a:rPr lang="bg-BG" sz="3200" dirty="0"/>
              <a:t> на </a:t>
            </a:r>
            <a:r>
              <a:rPr lang="bg-BG" sz="3200" b="1" dirty="0"/>
              <a:t>данните</a:t>
            </a:r>
            <a:r>
              <a:rPr lang="bg-BG" sz="3200" dirty="0"/>
              <a:t> след</a:t>
            </a:r>
            <a:r>
              <a:rPr lang="bg-BG" sz="3200" b="1" dirty="0"/>
              <a:t> изключване </a:t>
            </a:r>
            <a:r>
              <a:rPr lang="bg-BG" sz="3200" dirty="0"/>
              <a:t>на </a:t>
            </a:r>
            <a:r>
              <a:rPr lang="bg-BG" sz="3200" b="1" dirty="0"/>
              <a:t>компютъра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Прехвърляне</a:t>
            </a:r>
            <a:r>
              <a:rPr lang="bg-BG" sz="3200" dirty="0"/>
              <a:t> на </a:t>
            </a:r>
            <a:r>
              <a:rPr lang="bg-BG" sz="3200" b="1" dirty="0"/>
              <a:t>информация</a:t>
            </a:r>
            <a:r>
              <a:rPr lang="bg-BG" sz="3200" dirty="0"/>
              <a:t> към </a:t>
            </a:r>
            <a:r>
              <a:rPr lang="bg-BG" sz="3200" b="1" dirty="0"/>
              <a:t>други компют</a:t>
            </a:r>
            <a:r>
              <a:rPr lang="bg-BG" sz="3200" dirty="0"/>
              <a:t>ри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Съществуват различни технологични реализации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sz="4000" dirty="0"/>
              <a:t>Носители на информация</a:t>
            </a:r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499" y="1350552"/>
            <a:ext cx="11936045" cy="5201066"/>
          </a:xfrm>
        </p:spPr>
        <p:txBody>
          <a:bodyPr>
            <a:noAutofit/>
          </a:bodyPr>
          <a:lstStyle/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Твърди дискове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(Hard Disk Drive, </a:t>
            </a:r>
            <a:r>
              <a:rPr lang="en-US" sz="3200" b="1" dirty="0"/>
              <a:t>HDD</a:t>
            </a:r>
            <a:r>
              <a:rPr lang="en-US" sz="3200" dirty="0"/>
              <a:t>)</a:t>
            </a:r>
            <a:r>
              <a:rPr lang="bg-BG" sz="3200" dirty="0"/>
              <a:t> – външни и вътрешни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Дискети</a:t>
            </a:r>
            <a:r>
              <a:rPr lang="bg-BG" sz="3200" dirty="0"/>
              <a:t> – (</a:t>
            </a:r>
            <a:r>
              <a:rPr lang="en-US" sz="3200" dirty="0"/>
              <a:t>Floppy Disk Drive, </a:t>
            </a:r>
            <a:r>
              <a:rPr lang="en-US" sz="3200" b="1" dirty="0"/>
              <a:t>FDD</a:t>
            </a:r>
            <a:r>
              <a:rPr lang="bg-BG" sz="3200" dirty="0"/>
              <a:t>)</a:t>
            </a:r>
            <a:r>
              <a:rPr lang="en-US" sz="3200" dirty="0"/>
              <a:t> – </a:t>
            </a:r>
            <a:r>
              <a:rPr lang="bg-BG" sz="3200" dirty="0"/>
              <a:t>сега почти не се ползват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Статични дискови устройства </a:t>
            </a:r>
            <a:r>
              <a:rPr lang="en-US" sz="3200" dirty="0"/>
              <a:t>(Solid-State Drive, </a:t>
            </a:r>
            <a:r>
              <a:rPr lang="en-US" sz="3200" b="1" dirty="0"/>
              <a:t>SSD</a:t>
            </a:r>
            <a:r>
              <a:rPr lang="en-US" sz="3200" dirty="0"/>
              <a:t>)</a:t>
            </a:r>
            <a:endParaRPr lang="bg-BG" sz="3200" dirty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Оптични дискове </a:t>
            </a:r>
            <a:r>
              <a:rPr lang="bg-BG" sz="3200" dirty="0"/>
              <a:t>– </a:t>
            </a:r>
            <a:r>
              <a:rPr lang="en-US" sz="3200" dirty="0"/>
              <a:t>Compact Disc</a:t>
            </a:r>
            <a:r>
              <a:rPr lang="bg-BG" sz="3200" dirty="0"/>
              <a:t> (</a:t>
            </a:r>
            <a:r>
              <a:rPr lang="en-US" sz="3200" b="1" dirty="0"/>
              <a:t>CD</a:t>
            </a:r>
            <a:r>
              <a:rPr lang="en-US" sz="3200" dirty="0"/>
              <a:t>) </a:t>
            </a:r>
            <a:r>
              <a:rPr lang="bg-BG" sz="3200" dirty="0"/>
              <a:t>и </a:t>
            </a:r>
            <a:r>
              <a:rPr lang="en-US" sz="3200" dirty="0"/>
              <a:t>Digital Versatile Disc </a:t>
            </a:r>
            <a:r>
              <a:rPr lang="bg-BG" sz="3200" dirty="0"/>
              <a:t>(</a:t>
            </a:r>
            <a:r>
              <a:rPr lang="en-US" sz="3200" b="1" dirty="0"/>
              <a:t>DVD</a:t>
            </a:r>
            <a:r>
              <a:rPr lang="en-US" sz="3200" dirty="0"/>
              <a:t>)</a:t>
            </a:r>
            <a:endParaRPr lang="bg-BG" sz="3200" dirty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Флаш памет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(</a:t>
            </a:r>
            <a:r>
              <a:rPr lang="en-US" sz="3200" b="1" dirty="0"/>
              <a:t>Flash</a:t>
            </a:r>
            <a:r>
              <a:rPr lang="en-US" sz="3200" dirty="0"/>
              <a:t>)</a:t>
            </a:r>
            <a:endParaRPr lang="bg-BG" sz="3200" dirty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Карта памет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(</a:t>
            </a:r>
            <a:r>
              <a:rPr lang="en-US" sz="3200" b="1" dirty="0"/>
              <a:t>Memory Card</a:t>
            </a:r>
            <a:r>
              <a:rPr lang="en-US" sz="3200" dirty="0"/>
              <a:t>)</a:t>
            </a:r>
            <a:endParaRPr lang="bg-BG" sz="3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Често използвани НИ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86" y="1286682"/>
            <a:ext cx="4653593" cy="34361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Твърди дискове и статични дискове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8" name="Picture 6" descr="https://ardes.bg/uploads/original/samsung-ssd-870-qvo-1tb-int-2-5-sata-iii-v-nand-4b-288745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179" y="4500743"/>
            <a:ext cx="3074401" cy="214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190405" y="1244446"/>
            <a:ext cx="2032290" cy="1104246"/>
          </a:xfrm>
          <a:prstGeom prst="wedgeRoundRectCallout">
            <a:avLst>
              <a:gd name="adj1" fmla="val 36891"/>
              <a:gd name="adj2" fmla="val 690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HDD,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вътрешен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9617329" y="1286682"/>
            <a:ext cx="1681682" cy="1004919"/>
          </a:xfrm>
          <a:prstGeom prst="wedgeRoundRectCallout">
            <a:avLst>
              <a:gd name="adj1" fmla="val -60609"/>
              <a:gd name="adj2" fmla="val 713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HDD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външен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9772137" y="3305908"/>
            <a:ext cx="1837885" cy="889979"/>
          </a:xfrm>
          <a:prstGeom prst="wedgeRoundRectCallout">
            <a:avLst>
              <a:gd name="adj1" fmla="val -42084"/>
              <a:gd name="adj2" fmla="val 825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SSD,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SATA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229117" y="4195887"/>
            <a:ext cx="1712225" cy="949406"/>
          </a:xfrm>
          <a:prstGeom prst="wedgeRoundRectCallout">
            <a:avLst>
              <a:gd name="adj1" fmla="val 44151"/>
              <a:gd name="adj2" fmla="val 797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SSD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 М.2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71" y="1108977"/>
            <a:ext cx="3461558" cy="3461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342" y="5145293"/>
            <a:ext cx="4486641" cy="1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686718" cy="5201066"/>
          </a:xfrm>
        </p:spPr>
        <p:txBody>
          <a:bodyPr/>
          <a:lstStyle/>
          <a:p>
            <a:r>
              <a:rPr lang="bg-BG" dirty="0"/>
              <a:t>Видове оптични дискове:</a:t>
            </a:r>
          </a:p>
          <a:p>
            <a:pPr lvl="1"/>
            <a:r>
              <a:rPr lang="en-US" b="1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Compact </a:t>
            </a:r>
            <a:r>
              <a:rPr lang="en-US" b="1" dirty="0">
                <a:solidFill>
                  <a:schemeClr val="bg1"/>
                </a:solidFill>
              </a:rPr>
              <a:t>Disc </a:t>
            </a:r>
            <a:r>
              <a:rPr lang="en-US" dirty="0"/>
              <a:t>(CD), </a:t>
            </a:r>
            <a:r>
              <a:rPr lang="en-US" b="1" dirty="0"/>
              <a:t>720 MB</a:t>
            </a:r>
          </a:p>
          <a:p>
            <a:pPr lvl="1"/>
            <a:r>
              <a:rPr lang="en-US" b="1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Digital </a:t>
            </a:r>
            <a:r>
              <a:rPr lang="en-US" b="1" dirty="0">
                <a:solidFill>
                  <a:schemeClr val="bg1"/>
                </a:solidFill>
              </a:rPr>
              <a:t>Versatile Disc</a:t>
            </a:r>
            <a:r>
              <a:rPr lang="en-US" dirty="0"/>
              <a:t>,  (DVD), </a:t>
            </a:r>
            <a:r>
              <a:rPr lang="en-US" b="1" dirty="0"/>
              <a:t>4.2 GB</a:t>
            </a:r>
          </a:p>
          <a:p>
            <a:r>
              <a:rPr lang="bg-BG" dirty="0"/>
              <a:t>Означения: </a:t>
            </a:r>
          </a:p>
          <a:p>
            <a:pPr lvl="1"/>
            <a:r>
              <a:rPr lang="en-US" b="1" dirty="0"/>
              <a:t>CD-R</a:t>
            </a:r>
            <a:r>
              <a:rPr lang="en-US" dirty="0"/>
              <a:t>, </a:t>
            </a:r>
            <a:r>
              <a:rPr lang="en-US" b="1" dirty="0"/>
              <a:t>DVD-R</a:t>
            </a:r>
            <a:r>
              <a:rPr lang="bg-BG" dirty="0"/>
              <a:t> – допуска </a:t>
            </a:r>
            <a:r>
              <a:rPr lang="bg-BG" b="1" dirty="0"/>
              <a:t>еднократен</a:t>
            </a:r>
            <a:r>
              <a:rPr lang="bg-BG" dirty="0"/>
              <a:t> запис</a:t>
            </a:r>
          </a:p>
          <a:p>
            <a:pPr lvl="1"/>
            <a:r>
              <a:rPr lang="en-US" b="1" dirty="0"/>
              <a:t>CD-RW</a:t>
            </a:r>
            <a:r>
              <a:rPr lang="en-US" dirty="0"/>
              <a:t>, </a:t>
            </a:r>
            <a:r>
              <a:rPr lang="en-US" b="1" dirty="0"/>
              <a:t>DVD-RW</a:t>
            </a:r>
            <a:r>
              <a:rPr lang="bg-BG" dirty="0"/>
              <a:t> – възможност за </a:t>
            </a:r>
            <a:r>
              <a:rPr lang="bg-BG" b="1" dirty="0"/>
              <a:t>многократен</a:t>
            </a:r>
            <a:r>
              <a:rPr lang="bg-BG" dirty="0"/>
              <a:t> запис</a:t>
            </a:r>
            <a:endParaRPr lang="en-US" dirty="0"/>
          </a:p>
          <a:p>
            <a:endParaRPr lang="en-US" dirty="0"/>
          </a:p>
          <a:p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Оптични дискове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098" name="Picture 2" descr="Blank CD RW 52X 700 MB Rewritable Professional Disk : Amazon.in: Computers  &amp; Accesso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059" y="1144598"/>
            <a:ext cx="2780544" cy="27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V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120" y="3796658"/>
            <a:ext cx="3131378" cy="313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8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ов контейнер 7"/>
          <p:cNvSpPr>
            <a:spLocks noGrp="1"/>
          </p:cNvSpPr>
          <p:nvPr>
            <p:ph type="body" sz="quarter" idx="10"/>
          </p:nvPr>
        </p:nvSpPr>
        <p:spPr>
          <a:xfrm>
            <a:off x="196766" y="1429822"/>
            <a:ext cx="9185092" cy="5121796"/>
          </a:xfrm>
        </p:spPr>
        <p:txBody>
          <a:bodyPr>
            <a:normAutofit/>
          </a:bodyPr>
          <a:lstStyle/>
          <a:p>
            <a:pPr>
              <a:spcBef>
                <a:spcPts val="1500"/>
              </a:spcBef>
              <a:spcAft>
                <a:spcPts val="2000"/>
              </a:spcAft>
              <a:buClr>
                <a:schemeClr val="tx1"/>
              </a:buClr>
            </a:pPr>
            <a:r>
              <a:rPr lang="bg-BG" sz="3500" b="1" dirty="0">
                <a:solidFill>
                  <a:schemeClr val="bg1"/>
                </a:solidFill>
              </a:rPr>
              <a:t>Флаш памет</a:t>
            </a:r>
            <a:r>
              <a:rPr lang="bg-BG" sz="3500" dirty="0"/>
              <a:t> – външна памет, за </a:t>
            </a:r>
            <a:r>
              <a:rPr lang="bg-BG" sz="3500" b="1" dirty="0"/>
              <a:t>четене</a:t>
            </a:r>
            <a:r>
              <a:rPr lang="bg-BG" sz="3500" dirty="0"/>
              <a:t>/</a:t>
            </a:r>
            <a:r>
              <a:rPr lang="bg-BG" sz="3500" b="1" dirty="0"/>
              <a:t>запис</a:t>
            </a:r>
            <a:r>
              <a:rPr lang="bg-BG" sz="3500" dirty="0"/>
              <a:t> се използва </a:t>
            </a:r>
            <a:r>
              <a:rPr lang="en-US" sz="3500" b="1" dirty="0"/>
              <a:t>USB </a:t>
            </a:r>
            <a:r>
              <a:rPr lang="bg-BG" sz="3500" b="1" dirty="0"/>
              <a:t>порт </a:t>
            </a:r>
            <a:r>
              <a:rPr lang="bg-BG" sz="3500" dirty="0"/>
              <a:t>на компютъра</a:t>
            </a:r>
          </a:p>
          <a:p>
            <a:pPr>
              <a:spcBef>
                <a:spcPts val="1500"/>
              </a:spcBef>
              <a:spcAft>
                <a:spcPts val="2000"/>
              </a:spcAft>
              <a:buClr>
                <a:schemeClr val="tx1"/>
              </a:buClr>
            </a:pPr>
            <a:r>
              <a:rPr lang="bg-BG" sz="3500" b="1" dirty="0">
                <a:solidFill>
                  <a:schemeClr val="bg1"/>
                </a:solidFill>
              </a:rPr>
              <a:t>Карта памет</a:t>
            </a:r>
            <a:r>
              <a:rPr lang="bg-BG" sz="3500" dirty="0"/>
              <a:t> – различни стандарти </a:t>
            </a:r>
            <a:r>
              <a:rPr lang="en-US" sz="3500" b="1" dirty="0"/>
              <a:t>SD</a:t>
            </a:r>
            <a:r>
              <a:rPr lang="en-US" sz="3500" dirty="0"/>
              <a:t>, </a:t>
            </a:r>
            <a:r>
              <a:rPr lang="en-US" sz="3500" b="1" dirty="0"/>
              <a:t>Mini SD</a:t>
            </a:r>
            <a:r>
              <a:rPr lang="en-US" sz="3500" dirty="0"/>
              <a:t>, </a:t>
            </a:r>
            <a:r>
              <a:rPr lang="en-US" sz="3500" b="1" dirty="0"/>
              <a:t>Micro SD</a:t>
            </a:r>
          </a:p>
          <a:p>
            <a:pPr>
              <a:spcBef>
                <a:spcPts val="1500"/>
              </a:spcBef>
              <a:spcAft>
                <a:spcPts val="2000"/>
              </a:spcAft>
              <a:buClr>
                <a:schemeClr val="tx1"/>
              </a:buClr>
            </a:pPr>
            <a:r>
              <a:rPr lang="bg-BG" sz="3500" b="1" dirty="0">
                <a:solidFill>
                  <a:schemeClr val="bg1"/>
                </a:solidFill>
              </a:rPr>
              <a:t>Адаптер</a:t>
            </a:r>
            <a:r>
              <a:rPr lang="en-US" sz="3500" dirty="0"/>
              <a:t> </a:t>
            </a:r>
            <a:r>
              <a:rPr lang="bg-BG" sz="3500" dirty="0"/>
              <a:t>– уеднаквяване на </a:t>
            </a:r>
            <a:r>
              <a:rPr lang="bg-BG" sz="3500" b="1" dirty="0"/>
              <a:t>интерфейса</a:t>
            </a:r>
            <a:r>
              <a:rPr lang="bg-BG" sz="3500" dirty="0"/>
              <a:t> на различните модели карти памет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Флаш и карти памет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899" y="1469288"/>
            <a:ext cx="1965162" cy="1654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4767889"/>
            <a:ext cx="1798172" cy="1783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550846"/>
            <a:ext cx="19526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0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Устройства за достъп до НИ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Физически и логически имена на устройства</a:t>
            </a:r>
          </a:p>
        </p:txBody>
      </p:sp>
      <p:pic>
        <p:nvPicPr>
          <p:cNvPr id="1038" name="Picture 14" descr="https://m.media-amazon.com/images/I/61QvkhrnWML._AC_SL1411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756" y="788622"/>
            <a:ext cx="4536488" cy="3774513"/>
          </a:xfrm>
          <a:prstGeom prst="rect">
            <a:avLst/>
          </a:prstGeom>
          <a:noFill/>
          <a:effectLst>
            <a:outerShdw blurRad="292100" dist="139700" dir="27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6408</TotalTime>
  <Words>765</Words>
  <Application>Microsoft Office PowerPoint</Application>
  <PresentationFormat>Widescreen</PresentationFormat>
  <Paragraphs>137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Носители на информация</vt:lpstr>
      <vt:lpstr>Съдържание</vt:lpstr>
      <vt:lpstr>PowerPoint Presentation</vt:lpstr>
      <vt:lpstr>Носители на информация</vt:lpstr>
      <vt:lpstr>Често използвани НИ</vt:lpstr>
      <vt:lpstr>Твърди дискове и статични дискове</vt:lpstr>
      <vt:lpstr>Оптични дискове</vt:lpstr>
      <vt:lpstr>Флаш и карти памет</vt:lpstr>
      <vt:lpstr>PowerPoint Presentation</vt:lpstr>
      <vt:lpstr>Устройства за достъп до НИ (1)</vt:lpstr>
      <vt:lpstr>Физическо име на устройство (1)</vt:lpstr>
      <vt:lpstr>Физическо име на устройство (2)</vt:lpstr>
      <vt:lpstr>Логическо име на устройство (1)</vt:lpstr>
      <vt:lpstr>Физическо и логическо име на устройство</vt:lpstr>
      <vt:lpstr>PowerPoint Presentation</vt:lpstr>
      <vt:lpstr>Правила за работа с НИ (1)</vt:lpstr>
      <vt:lpstr>Правила за работа с НИ (2)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Носители на информация</dc:title>
  <dc:subject>КМИТ - 5 клас</dc:subject>
  <dc:creator>Software University Foundation</dc:creator>
  <cp:keywords/>
  <dc:description>Train the Trainers Course @ SoftUni – https://softuni.bg/opencourses/train-the-trainers</dc:description>
  <cp:lastModifiedBy>PC</cp:lastModifiedBy>
  <cp:revision>665</cp:revision>
  <dcterms:created xsi:type="dcterms:W3CDTF">2018-05-23T13:08:44Z</dcterms:created>
  <dcterms:modified xsi:type="dcterms:W3CDTF">2023-12-03T17:29:26Z</dcterms:modified>
  <cp:category>computer programming, programming</cp:category>
</cp:coreProperties>
</file>